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5"/>
  </p:notesMasterIdLst>
  <p:sldIdLst>
    <p:sldId id="3806" r:id="rId3"/>
    <p:sldId id="3810" r:id="rId4"/>
    <p:sldId id="3811" r:id="rId5"/>
    <p:sldId id="3973" r:id="rId6"/>
    <p:sldId id="3974" r:id="rId7"/>
    <p:sldId id="3975" r:id="rId8"/>
    <p:sldId id="3992" r:id="rId9"/>
    <p:sldId id="3977" r:id="rId10"/>
    <p:sldId id="3978" r:id="rId11"/>
    <p:sldId id="3979" r:id="rId12"/>
    <p:sldId id="3980" r:id="rId13"/>
    <p:sldId id="3981" r:id="rId14"/>
    <p:sldId id="3982" r:id="rId15"/>
    <p:sldId id="3983" r:id="rId16"/>
    <p:sldId id="3984" r:id="rId17"/>
    <p:sldId id="3985" r:id="rId18"/>
    <p:sldId id="3986" r:id="rId19"/>
    <p:sldId id="3987" r:id="rId20"/>
    <p:sldId id="3988" r:id="rId21"/>
    <p:sldId id="3989" r:id="rId22"/>
    <p:sldId id="3990" r:id="rId23"/>
    <p:sldId id="3991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5524-6366-4BB7-BF3E-FDF013D13DEA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81E-A44B-4095-949A-6C8858B87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93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3DCF-B4BD-416F-8648-EF89901E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91580-F901-4B7E-B06D-CD8A72D5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E4B30-F4B7-4C76-8906-97E53A7B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D89A-4267-496F-9492-BB2F725F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DD49E-EA71-4EA3-9BE8-83F32159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2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ED5E-5FEB-4FC8-B7B0-DA52C12E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42C29-8A01-4A75-8C20-21F2FB693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6828-2A26-4696-B151-A84CD684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DCEE-3429-46C3-9362-371C7373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D5428-0991-4652-8AE6-510D4C7B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86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ACAEE-0597-4028-B714-89BB9B42D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485-7CB6-414D-9CCE-EA4E54D83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3CAC-CE48-4297-909E-0FFD2AE5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A51F3-0666-49D4-8E03-A9FC0BB6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D6A6-61CA-4D74-AAD0-62C852F9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3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151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2470438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8991583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623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2517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28198607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780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497320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387E-C042-4CAB-9067-48B88011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B471-B4D4-4D64-99D8-F2EE77A2B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A9678-2E43-4E1E-9CB9-055A7DD0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8935-9D48-4B4D-B9A8-E653331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2FF72-ABD6-40B5-A016-6E037BFD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078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4828703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3272732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389657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74015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650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44495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60435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253838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51104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42984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88CC-FE53-4C62-8D48-EED0BB8B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F462D-2167-4AFB-A2D8-61FFA95E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DDC45-7A7F-4D4C-A55F-A251C92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F0B58-095A-440F-8BA7-935BC8B7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3A12C-3377-43DC-B262-8C9443D0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279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555630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048843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99673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203553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77488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506949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2907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907022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1271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170040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98E-A5AE-41BC-8D52-35188F19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00CC-A6F2-4D4B-BA98-2A450C64A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19BDD-E7A3-4D11-85E1-8B1986CC0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C83F-C3C1-476F-8F11-19AB3ADF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8941D-823C-443B-984C-A5B77F4E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D2C66-1FC5-4A74-9FFA-35D7BC25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143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250332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263308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692628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932944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990805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628292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563000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08886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808030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57532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BA15-0D24-4A8C-B792-5EA8E7B0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2A371-E422-489C-BC06-231640E8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A9BD-C30F-4387-BC02-70777DC77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3F4C3-B4E3-4A43-83C7-D6E91C21B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70CE4-C365-4AEC-947D-27CF324C4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2E444-B807-452C-B66A-79986056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6AE796-EC7B-40B9-88D2-4A33FCA1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A8D62E-C534-49E9-B7AA-72577F95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3561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10488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31324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16176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80986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91080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805220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3243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596314274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79363069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874120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7208-D47B-48D5-9FF1-9A73C97C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6AAFE-4FC8-477D-967A-C4CD9D7A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F07A-366E-435A-8A1A-9A51F6CC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AF61D-63D5-4101-B4B5-85787AB5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8624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14879015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7343478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913667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97531661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13199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58593203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265021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5640114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1095803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59811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D23A3-3577-4260-899B-8261B531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48DD-9D67-4840-BE7F-4154BEF4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AB875-3320-409D-AA54-23BD7FBF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4777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8589305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203810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39294686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33461984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7249587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5079223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2425767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2683893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5502046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5061156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B1EE-FDB2-45EA-B708-F24FF5C9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CE32-B64A-4AAA-99DB-809AEAE8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AEA5B-ED28-4B78-B9FF-0B39F2DA9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DDA6-3238-43E7-9B85-FC0432AA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40D6E-81CB-45A9-9ECD-BF5E0B6F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FCC60-90FE-4813-A4C3-BD574373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9937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9159189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943958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5624875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7082442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11486105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1882936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80899483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84391565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179503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5882776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E7D1-CBE4-4931-A65A-109DB391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A3779-B95D-486A-951A-C36566E50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5EB51-BDD8-4ACE-87C3-B11CD41BE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3C944-53A4-4B1C-B311-C7EC371C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7EE47-4A95-41DC-B3E9-DDE11056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F6BB5-C9E3-4A6B-92D9-C398342F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9636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508041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3508870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45085953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17228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5" Type="http://schemas.openxmlformats.org/officeDocument/2006/relationships/slideLayout" Target="../slideLayouts/slideLayout19.xml"/><Relationship Id="rId61" Type="http://schemas.openxmlformats.org/officeDocument/2006/relationships/slideLayout" Target="../slideLayouts/slideLayout75.xml"/><Relationship Id="rId82" Type="http://schemas.openxmlformats.org/officeDocument/2006/relationships/image" Target="../media/image5.png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7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80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83" Type="http://schemas.openxmlformats.org/officeDocument/2006/relationships/image" Target="../media/image6.sv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81" Type="http://schemas.openxmlformats.org/officeDocument/2006/relationships/image" Target="../media/image4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1756F-17F1-43D9-B1B7-98FC8C44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5228A-87ED-43CC-8E55-26819CC4D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DB068-F3A1-4450-B376-F547193C2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A3B7C-7C8F-4868-B4A9-5066695A82C5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0EE76-0CAC-4C84-9E25-1EAC8999E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93E3C-3DA6-4D2B-83DA-BE0224E3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D22F-B584-4FDB-8A6B-A40EB8B44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25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  <p:sldLayoutId id="2147483718" r:id="rId54"/>
    <p:sldLayoutId id="2147483719" r:id="rId55"/>
    <p:sldLayoutId id="2147483720" r:id="rId56"/>
    <p:sldLayoutId id="2147483721" r:id="rId57"/>
    <p:sldLayoutId id="2147483722" r:id="rId58"/>
    <p:sldLayoutId id="2147483723" r:id="rId59"/>
    <p:sldLayoutId id="2147483724" r:id="rId60"/>
    <p:sldLayoutId id="2147483725" r:id="rId61"/>
    <p:sldLayoutId id="2147483726" r:id="rId62"/>
    <p:sldLayoutId id="2147483727" r:id="rId63"/>
    <p:sldLayoutId id="2147483728" r:id="rId64"/>
    <p:sldLayoutId id="2147483729" r:id="rId65"/>
    <p:sldLayoutId id="2147483730" r:id="rId66"/>
    <p:sldLayoutId id="2147483731" r:id="rId67"/>
    <p:sldLayoutId id="2147483732" r:id="rId68"/>
    <p:sldLayoutId id="2147483733" r:id="rId69"/>
    <p:sldLayoutId id="2147483734" r:id="rId70"/>
    <p:sldLayoutId id="2147483735" r:id="rId71"/>
    <p:sldLayoutId id="2147483736" r:id="rId72"/>
    <p:sldLayoutId id="2147483737" r:id="rId73"/>
    <p:sldLayoutId id="2147483738" r:id="rId74"/>
    <p:sldLayoutId id="2147483739" r:id="rId75"/>
    <p:sldLayoutId id="2147483740" r:id="rId76"/>
    <p:sldLayoutId id="2147483741" r:id="rId77"/>
    <p:sldLayoutId id="2147483742" r:id="rId78"/>
    <p:sldLayoutId id="2147483743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5797019" cy="4266142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Кейс 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  <a:t>"Модель склонности клиента к приобретению машиноместа". Постановщик задачи Компания «Самолет»</a:t>
            </a:r>
            <a:br>
              <a:rPr lang="ru-RU" sz="4000" dirty="0">
                <a:latin typeface="CoFo Sans Medium" panose="020B0604020202020204" charset="-52"/>
                <a:ea typeface="CoFo Sans Medium" panose="020B0604020202020204" charset="-52"/>
              </a:rPr>
            </a:br>
            <a:endParaRPr lang="ru-RU" sz="4000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192A-29ED-4484-B55C-27AB6E4B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9500"/>
            <a:ext cx="11302400" cy="647700"/>
          </a:xfrm>
        </p:spPr>
        <p:txBody>
          <a:bodyPr>
            <a:normAutofit fontScale="90000"/>
          </a:bodyPr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ru-RU" sz="2200" dirty="0">
                <a:solidFill>
                  <a:schemeClr val="bg1"/>
                </a:solidFill>
                <a:latin typeface="CoFo Sans Medium" panose="020B0604020202020204"/>
              </a:rPr>
              <a:t>П</a:t>
            </a:r>
            <a:r>
              <a:rPr lang="ru-RU" sz="2200" b="0" i="0" u="none" strike="noStrike" dirty="0">
                <a:solidFill>
                  <a:schemeClr val="bg1"/>
                </a:solidFill>
                <a:effectLst/>
                <a:latin typeface="CoFo Sans Medium" panose="020B0604020202020204"/>
              </a:rPr>
              <a:t>одробно изложенный процесс моделирования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85FE6-810D-4852-A805-3434057968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959715"/>
            <a:ext cx="7814396" cy="5210175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1. </a:t>
            </a:r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Подготовка данных</a:t>
            </a:r>
          </a:p>
          <a:p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2</a:t>
            </a:r>
            <a:r>
              <a:rPr lang="en-US" sz="36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 Создание и настройка модели</a:t>
            </a:r>
            <a:endParaRPr lang="en-US" sz="3600" b="1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3. Обучение модели</a:t>
            </a:r>
            <a:endParaRPr lang="ru-RU" sz="3600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4. Оценка модели</a:t>
            </a:r>
            <a:endParaRPr lang="en-US" sz="3600" b="1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r>
              <a:rPr lang="en-US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5</a:t>
            </a:r>
            <a:r>
              <a:rPr lang="ru-RU" sz="36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. Сохранение модели</a:t>
            </a:r>
            <a:endParaRPr lang="ru-RU" sz="3600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endParaRPr lang="ru-RU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endParaRPr lang="en-US" b="1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endParaRPr lang="ru-RU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pPr marL="457200" indent="-457200">
              <a:buAutoNum type="arabicPeriod"/>
            </a:pPr>
            <a:endParaRPr lang="ru-RU" b="0" dirty="0">
              <a:solidFill>
                <a:schemeClr val="bg1"/>
              </a:solidFill>
              <a:effectLst/>
              <a:latin typeface="CoFo Sans Medium" panose="020B0604020202020204"/>
            </a:endParaRPr>
          </a:p>
          <a:p>
            <a:endParaRPr lang="ru-RU" dirty="0">
              <a:latin typeface="CoFo Sans Medium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045312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F8C5-5370-4AF7-97D1-44A64681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405" y="310515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Подготовка данных</a:t>
            </a:r>
            <a:b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</a:b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368727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0307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1650-0734-4695-85B5-33FCEC7E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2901373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Создание и настройка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6810250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ABB1-45F9-4224-9345-2F9DC825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CD6CC-BABA-4C98-BC32-63F110DFED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77C333-5E4A-4C19-A37A-644B4BA36E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41EB6-A80A-4B1A-88DA-59350B54D1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3942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FD68-A278-4B2C-8EE5-2BD7B7E1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05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Обучение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382145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CC23-4AD8-4831-96CB-E48D23CE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48D6F-B4FA-481C-8475-81A3843AA1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95A6D-2827-41E5-8C73-783F8F5B2B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ED88B-8032-42A4-98B3-C882EB9FCA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0880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56AA-7307-4582-865F-A01E5371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986" y="2781300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Оценка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2323228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9F79-3903-43FC-88B3-F9BABCA0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8DC7F-4EC8-493E-BDD2-51FFF02E00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A91501-4F5E-414A-9727-ADB189812F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D98947-EDEB-44C6-894E-CD8C4A787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0017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342A-006E-43BF-BE22-BC2CD184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4" y="2907435"/>
            <a:ext cx="11302400" cy="647700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chemeClr val="bg1"/>
                </a:solidFill>
                <a:effectLst/>
                <a:latin typeface="CoFo Sans Medium" panose="020B0604020202020204"/>
              </a:rPr>
              <a:t>Сохранение модели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4884808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Цель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DCB3C2-C4A4-81C9-3128-0C5A09E92F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" t="10475" r="332" b="10473"/>
          <a:stretch/>
        </p:blipFill>
        <p:spPr>
          <a:xfrm>
            <a:off x="6203952" y="1089025"/>
            <a:ext cx="5544000" cy="4679950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Сделать модель которая будет стараться высокоточно искать клиентов которые более склонны к приобретению машиноместа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A81-294F-40ED-B613-379E714B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6F7AA-85B1-4B20-8324-BF6C644C24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A0D04C-FA34-4044-9080-6DFEAC8320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C6DD1-90C7-4F6B-99A0-A0B93738C5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2547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24F9-07AA-42B1-9E14-BF0A110B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b="0" i="0" u="none" strike="noStrike" dirty="0">
                <a:solidFill>
                  <a:schemeClr val="bg1"/>
                </a:solidFill>
                <a:effectLst/>
                <a:latin typeface="CoFo Sans Medium"/>
              </a:rPr>
              <a:t>Полученные результаты</a:t>
            </a:r>
            <a:b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C4AA2-5A3F-497B-900B-8703C3207C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089025"/>
            <a:ext cx="10215850" cy="4679950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CoFo Sans Medium" panose="020B0604020202020204"/>
              </a:rPr>
              <a:t>Мы получили обученную классификационную модель, которая выдаёт высокий шанс на угадывание положительного ответа</a:t>
            </a:r>
          </a:p>
        </p:txBody>
      </p:sp>
    </p:spTree>
    <p:extLst>
      <p:ext uri="{BB962C8B-B14F-4D97-AF65-F5344CB8AC3E}">
        <p14:creationId xmlns:p14="http://schemas.microsoft.com/office/powerpoint/2010/main" val="31969095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156F4A-5E86-4B36-9A79-52D6AC8EBE98}"/>
              </a:ext>
            </a:extLst>
          </p:cNvPr>
          <p:cNvSpPr txBox="1"/>
          <p:nvPr/>
        </p:nvSpPr>
        <p:spPr>
          <a:xfrm>
            <a:off x="314037" y="267855"/>
            <a:ext cx="3121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CoFo Sans Medium" panose="020B0604020202020204"/>
              </a:rPr>
              <a:t>Команда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2866A3-541E-4CE0-BA3A-989B77848E08}"/>
              </a:ext>
            </a:extLst>
          </p:cNvPr>
          <p:cNvSpPr/>
          <p:nvPr/>
        </p:nvSpPr>
        <p:spPr>
          <a:xfrm>
            <a:off x="1874982" y="2702791"/>
            <a:ext cx="1496291" cy="145241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92D831-306E-4321-AD60-E56ABA4EC7E3}"/>
              </a:ext>
            </a:extLst>
          </p:cNvPr>
          <p:cNvSpPr/>
          <p:nvPr/>
        </p:nvSpPr>
        <p:spPr>
          <a:xfrm>
            <a:off x="5347854" y="2702791"/>
            <a:ext cx="1496291" cy="1452418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 t="-30556" b="-8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337C6B-2A8A-4500-A1B4-2ACC351C3675}"/>
              </a:ext>
            </a:extLst>
          </p:cNvPr>
          <p:cNvSpPr/>
          <p:nvPr/>
        </p:nvSpPr>
        <p:spPr>
          <a:xfrm>
            <a:off x="8820726" y="2702791"/>
            <a:ext cx="1496291" cy="14524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C61B2-82A0-4EFC-9714-D90C884B206B}"/>
              </a:ext>
            </a:extLst>
          </p:cNvPr>
          <p:cNvSpPr txBox="1"/>
          <p:nvPr/>
        </p:nvSpPr>
        <p:spPr>
          <a:xfrm>
            <a:off x="1468581" y="4267093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Марин Виктор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Пидорас ебаный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0A6A3-F1DA-41F9-A6E6-D69351C4A405}"/>
              </a:ext>
            </a:extLst>
          </p:cNvPr>
          <p:cNvSpPr txBox="1"/>
          <p:nvPr/>
        </p:nvSpPr>
        <p:spPr>
          <a:xfrm>
            <a:off x="5218544" y="4267093"/>
            <a:ext cx="17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Егор бухаров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Химик ебаный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6473DC-11D5-4032-B2C7-EE1AEA5828A0}"/>
              </a:ext>
            </a:extLst>
          </p:cNvPr>
          <p:cNvSpPr txBox="1"/>
          <p:nvPr/>
        </p:nvSpPr>
        <p:spPr>
          <a:xfrm>
            <a:off x="8569419" y="4267092"/>
            <a:ext cx="1998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Никита кочкин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CoFo Sans Medium" panose="020B0604020202020204"/>
              </a:rPr>
              <a:t>Чиловый парень</a:t>
            </a:r>
          </a:p>
        </p:txBody>
      </p:sp>
    </p:spTree>
    <p:extLst>
      <p:ext uri="{BB962C8B-B14F-4D97-AF65-F5344CB8AC3E}">
        <p14:creationId xmlns:p14="http://schemas.microsoft.com/office/powerpoint/2010/main" val="22943424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F955-B66E-46BF-97AB-7F241606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Подход к решению бизнес задачи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7CCFE-80A1-4B12-8F53-14A95CDFF9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FB433-2CD9-448D-9B2F-BFC29D58DE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1. Анализ данных и Технического Задания</a:t>
            </a:r>
          </a:p>
          <a:p>
            <a:r>
              <a:rPr lang="ru-RU" dirty="0"/>
              <a:t>2. Обработка выделенных данных</a:t>
            </a:r>
          </a:p>
          <a:p>
            <a:r>
              <a:rPr lang="ru-RU" dirty="0"/>
              <a:t>3. Обучение регрессивной</a:t>
            </a:r>
            <a:r>
              <a:rPr lang="en-US" dirty="0"/>
              <a:t>/</a:t>
            </a:r>
            <a:r>
              <a:rPr lang="ru-RU" dirty="0"/>
              <a:t>классификационной модели</a:t>
            </a:r>
          </a:p>
          <a:p>
            <a:r>
              <a:rPr lang="ru-RU" dirty="0"/>
              <a:t>4. Проверка модели метрикой ROC-AUC</a:t>
            </a:r>
          </a:p>
          <a:p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336076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dirty="0">
                <a:latin typeface="CoFo Sans Medium" panose="020B0604020202020204" charset="-52"/>
                <a:ea typeface="CoFo Sans Medium" panose="020B0604020202020204" charset="-52"/>
              </a:rPr>
              <a:t>Анализ данных</a:t>
            </a:r>
            <a:br>
              <a:rPr lang="ru-RU" dirty="0"/>
            </a:br>
            <a:endParaRPr lang="ru-RU" dirty="0"/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Изучение структуры данных: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Формат данных (CSV).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Количество строк и столбцов(14456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,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2666).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Типы данных (числовые, категориальные, дата/время).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Оценка качества данных: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Проверка на наличие пропусков, дубликатов и выбросов.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Анализ корректности данных. Определение целевой переменной: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Понимание, что именно нужно предсказать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.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Анализ баланса классов (для задач классификации).</a:t>
            </a:r>
          </a:p>
          <a:p>
            <a:endParaRPr lang="ru-RU" dirty="0"/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3CAE500C-1970-6B4F-4791-01F8FDE6FD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2CA71DDB-FA56-5B4F-9F99-CB70E73B4C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1061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200" dirty="0">
                <a:latin typeface="CoFo Sans Medium" panose="020B0604020202020204" charset="-52"/>
                <a:ea typeface="CoFo Sans Medium" panose="020B0604020202020204" charset="-52"/>
              </a:rPr>
              <a:t>Анализ технического задания</a:t>
            </a:r>
            <a:br>
              <a:rPr lang="ru-RU" dirty="0"/>
            </a:br>
            <a:endParaRPr lang="ru-RU" dirty="0"/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Цели проекта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Создание модели для поиска клиентов, наиболее склонных к приобретению машиноместа.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Требования от модели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: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Тип задачи(Регрессия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,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Класиффикация)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.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Метрики качества(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ROC-AUC)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Диапозон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AUC: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от 0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.7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до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0.9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3CAE500C-1970-6B4F-4791-01F8FDE6FD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2CA71DDB-FA56-5B4F-9F99-CB70E73B4C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b="14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72029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C7AD-6927-44C3-AF2B-61A20B3E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CoFo Sans Medium" panose="020B0604020202020204" charset="-52"/>
                <a:ea typeface="CoFo Sans Medium" panose="020B0604020202020204" charset="-52"/>
              </a:rPr>
              <a:t>Обработка выделенных данных (Виктор)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4BF8C-A889-430B-BE30-4CA4463A3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Предобработка данных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Удаление колонки </a:t>
            </a:r>
            <a:r>
              <a:rPr lang="en-US" dirty="0" err="1">
                <a:latin typeface="CoFo Sans Medium" panose="020B0604020202020204" charset="-52"/>
                <a:ea typeface="CoFo Sans Medium" panose="020B0604020202020204" charset="-52"/>
              </a:rPr>
              <a:t>report_data</a:t>
            </a:r>
            <a:endParaRPr lang="en-US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Удаление колонок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,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содержавших менее 20%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Удаление данных с типом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object</a:t>
            </a:r>
            <a:endParaRPr lang="ru-RU" dirty="0">
              <a:latin typeface="CoFo Sans Medium" panose="020B0604020202020204" charset="-52"/>
              <a:ea typeface="CoFo Sans Medium" panose="020B0604020202020204" charset="-52"/>
            </a:endParaRP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Разбиение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Dataset 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на две части 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Заполнение пропусков с помощью метода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KNN</a:t>
            </a:r>
          </a:p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Обьеденяем две части </a:t>
            </a:r>
            <a:r>
              <a:rPr lang="en-US" dirty="0">
                <a:latin typeface="CoFo Sans Medium" panose="020B0604020202020204" charset="-52"/>
                <a:ea typeface="CoFo Sans Medium" panose="020B0604020202020204" charset="-52"/>
              </a:rPr>
              <a:t>Dataset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с помощью метода </a:t>
            </a:r>
            <a:r>
              <a:rPr lang="en-US" dirty="0" err="1">
                <a:latin typeface="CoFo Sans Medium" panose="020B0604020202020204" charset="-52"/>
                <a:ea typeface="CoFo Sans Medium" panose="020B0604020202020204" charset="-52"/>
              </a:rPr>
              <a:t>preprocess_data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19607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11302400" cy="318954"/>
          </a:xfrm>
        </p:spPr>
        <p:txBody>
          <a:bodyPr/>
          <a:lstStyle/>
          <a:p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Обучение модели Градиентный </a:t>
            </a:r>
            <a:r>
              <a:rPr lang="ru-RU" dirty="0" err="1">
                <a:latin typeface="CoFo Sans Medium" panose="020B0604020202020204" charset="-52"/>
                <a:ea typeface="CoFo Sans Medium" panose="020B0604020202020204" charset="-52"/>
              </a:rPr>
              <a:t>бустниг</a:t>
            </a:r>
            <a:r>
              <a:rPr lang="ru-RU" dirty="0">
                <a:latin typeface="CoFo Sans Medium" panose="020B0604020202020204" charset="-52"/>
                <a:ea typeface="CoFo Sans Medium" panose="020B0604020202020204" charset="-52"/>
              </a:rPr>
              <a:t> (Виктор)</a:t>
            </a:r>
            <a:endParaRPr lang="ru-RU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663047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A1EA2-45AA-4BF0-39EE-E9A1EA55FAD5}"/>
              </a:ext>
            </a:extLst>
          </p:cNvPr>
          <p:cNvSpPr txBox="1"/>
          <p:nvPr/>
        </p:nvSpPr>
        <p:spPr>
          <a:xfrm>
            <a:off x="663046" y="2612188"/>
            <a:ext cx="2081767" cy="152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Предобработка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 данных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96144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258CC-D353-71F8-E0CE-8D01D71B5B9C}"/>
              </a:ext>
            </a:extLst>
          </p:cNvPr>
          <p:cNvSpPr txBox="1"/>
          <p:nvPr/>
        </p:nvSpPr>
        <p:spPr>
          <a:xfrm>
            <a:off x="3596143" y="2612188"/>
            <a:ext cx="2081767" cy="152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Заполнение 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пропусков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kNN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529241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E22CE-B533-3707-2A4B-26C6125C6400}"/>
              </a:ext>
            </a:extLst>
          </p:cNvPr>
          <p:cNvSpPr txBox="1"/>
          <p:nvPr/>
        </p:nvSpPr>
        <p:spPr>
          <a:xfrm>
            <a:off x="6529240" y="2612188"/>
            <a:ext cx="2081767" cy="152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Нормализация данных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42205" y="1958218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462338" y="211834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173D9-F33B-FA74-320C-6188FB741A95}"/>
              </a:ext>
            </a:extLst>
          </p:cNvPr>
          <p:cNvSpPr txBox="1"/>
          <p:nvPr/>
        </p:nvSpPr>
        <p:spPr>
          <a:xfrm>
            <a:off x="9319587" y="2526012"/>
            <a:ext cx="2403010" cy="3046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Разделение данных на обучающие </a:t>
            </a:r>
            <a:b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</a:b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и тестовую выборку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923314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856411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8789508" y="2444218"/>
            <a:ext cx="452697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598648" y="-985315"/>
            <a:ext cx="968225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898443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84481" y="403853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964A4-4360-5962-7081-1AF8F74C72D9}"/>
              </a:ext>
            </a:extLst>
          </p:cNvPr>
          <p:cNvSpPr txBox="1"/>
          <p:nvPr/>
        </p:nvSpPr>
        <p:spPr>
          <a:xfrm>
            <a:off x="584481" y="4497460"/>
            <a:ext cx="2260268" cy="152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Дополнительная проверка данных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4030369" y="3889542"/>
            <a:ext cx="2702754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4175825" y="4049441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E65AC1-C5E1-0A8D-F776-D8EA14E47380}"/>
              </a:ext>
            </a:extLst>
          </p:cNvPr>
          <p:cNvSpPr txBox="1"/>
          <p:nvPr/>
        </p:nvSpPr>
        <p:spPr>
          <a:xfrm>
            <a:off x="4175825" y="4500178"/>
            <a:ext cx="2081767" cy="152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cs typeface="+mn-cs"/>
                <a:sym typeface="CoFo Sans"/>
              </a:rPr>
              <a:t>Обучение</a:t>
            </a:r>
            <a:r>
              <a:rPr lang="ru-RU" sz="1100" dirty="0">
                <a:solidFill>
                  <a:srgbClr val="000000"/>
                </a:solidFill>
                <a:latin typeface="CoFo Sans"/>
                <a:ea typeface="CoFo Sans"/>
                <a:sym typeface="CoFo Sans"/>
              </a:rPr>
              <a:t> модели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2485A1F-D044-CB36-216A-2CF92175E908}"/>
              </a:ext>
            </a:extLst>
          </p:cNvPr>
          <p:cNvSpPr/>
          <p:nvPr/>
        </p:nvSpPr>
        <p:spPr>
          <a:xfrm>
            <a:off x="8143127" y="3884980"/>
            <a:ext cx="2480400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898F2A-296E-70E6-1CAF-D80DDE9B765E}"/>
              </a:ext>
            </a:extLst>
          </p:cNvPr>
          <p:cNvSpPr txBox="1"/>
          <p:nvPr/>
        </p:nvSpPr>
        <p:spPr>
          <a:xfrm>
            <a:off x="8302262" y="4007406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7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7DFF"/>
              </a:solidFill>
              <a:effectLst/>
              <a:uLnTx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04F71-EE29-3D8E-454A-47DBF4B98FDC}"/>
              </a:ext>
            </a:extLst>
          </p:cNvPr>
          <p:cNvSpPr txBox="1"/>
          <p:nvPr/>
        </p:nvSpPr>
        <p:spPr>
          <a:xfrm>
            <a:off x="8302262" y="4509907"/>
            <a:ext cx="2081767" cy="152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sym typeface="CoFo Sans"/>
              </a:rPr>
              <a:t>Построение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sym typeface="CoFo Sans"/>
              </a:rPr>
              <a:t>ROC-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"/>
                <a:ea typeface="CoFo Sans"/>
                <a:sym typeface="CoFo Sans"/>
              </a:rPr>
              <a:t>кривой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"/>
              <a:ea typeface="CoFo Sans"/>
              <a:cs typeface="+mn-cs"/>
              <a:sym typeface="CoFo Sans"/>
            </a:endParaRPr>
          </a:p>
        </p:txBody>
      </p: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E8360A29-AF9B-4EA6-985A-EC9BF09EE251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2923314" y="4375542"/>
            <a:ext cx="1107055" cy="890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Прямая со стрелкой 115">
            <a:extLst>
              <a:ext uri="{FF2B5EF4-FFF2-40B4-BE49-F238E27FC236}">
                <a16:creationId xmlns:a16="http://schemas.microsoft.com/office/drawing/2014/main" id="{CE89B853-DB5D-4340-91DE-66691441A399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 flipV="1">
            <a:off x="6733123" y="4370980"/>
            <a:ext cx="1410004" cy="456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950396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24B9-471C-4801-8DB8-56B7B876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b="1" dirty="0">
                <a:latin typeface="CoFo Sans Medium" panose="020B0604020202020204"/>
                <a:ea typeface="CoFo Sans Medium" panose="020B0604020202020204" charset="-52"/>
              </a:rPr>
              <a:t>Обучение </a:t>
            </a:r>
            <a:r>
              <a:rPr lang="en-US" sz="2000" b="1" dirty="0" err="1">
                <a:latin typeface="CoFo Sans Medium" panose="020B0604020202020204" charset="-52"/>
                <a:ea typeface="CoFo Sans Medium" panose="020B0604020202020204" charset="-52"/>
              </a:rPr>
              <a:t>LogisticRegression</a:t>
            </a:r>
            <a:r>
              <a:rPr lang="ru-RU" sz="2000" b="1" dirty="0">
                <a:latin typeface="CoFo Sans Medium" panose="020B0604020202020204"/>
                <a:ea typeface="CoFo Sans Medium" panose="020B0604020202020204" charset="-52"/>
              </a:rPr>
              <a:t> модели </a:t>
            </a:r>
            <a:r>
              <a:rPr lang="en-US" sz="2000" b="1" dirty="0">
                <a:latin typeface="CoFo Sans Medium" panose="020B0604020202020204" charset="-52"/>
                <a:ea typeface="CoFo Sans Medium" panose="020B0604020202020204" charset="-52"/>
              </a:rPr>
              <a:t>(</a:t>
            </a:r>
            <a:r>
              <a:rPr lang="ru-RU" sz="2000" b="1" dirty="0">
                <a:latin typeface="CoFo Sans Medium" panose="020B0604020202020204"/>
                <a:ea typeface="CoFo Sans Medium" panose="020B0604020202020204" charset="-52"/>
              </a:rPr>
              <a:t>Егор)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2B458-572F-414E-9D7D-A4C7434D3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sz="2000" b="1" dirty="0">
                <a:latin typeface="CoFo Sans Medium" panose="020B0604020202020204"/>
              </a:rPr>
              <a:t>Заполнение данных при помощи </a:t>
            </a:r>
            <a:r>
              <a:rPr lang="en-US" sz="2000" b="1" dirty="0" err="1"/>
              <a:t>kNN</a:t>
            </a:r>
            <a:endParaRPr lang="ru-RU" sz="2000" b="1" dirty="0">
              <a:latin typeface="CoFo Sans Medium" panose="020B0604020202020204"/>
            </a:endParaRPr>
          </a:p>
          <a:p>
            <a:pPr marL="514350" indent="-514350">
              <a:buAutoNum type="arabicPeriod"/>
            </a:pPr>
            <a:endParaRPr lang="ru-RU" sz="2000" b="1" dirty="0"/>
          </a:p>
          <a:p>
            <a:pPr marL="514350" indent="-514350">
              <a:buAutoNum type="arabicPeriod"/>
            </a:pPr>
            <a:endParaRPr lang="en-US" sz="2000" b="1" dirty="0"/>
          </a:p>
          <a:p>
            <a:pPr marL="514350" indent="-514350">
              <a:buAutoNum type="arabicPeriod"/>
            </a:pPr>
            <a:r>
              <a:rPr lang="ru-RU" sz="2000" b="1" dirty="0">
                <a:latin typeface="CoFo Sans Medium" panose="020B0604020202020204"/>
              </a:rPr>
              <a:t>Обучение логистически-регрессионной модели</a:t>
            </a:r>
          </a:p>
          <a:p>
            <a:pPr marL="514350" indent="-514350">
              <a:buAutoNum type="arabicPeriod"/>
            </a:pPr>
            <a:endParaRPr lang="ru-RU" sz="2000" b="1" dirty="0"/>
          </a:p>
          <a:p>
            <a:pPr marL="514350" indent="-514350">
              <a:buAutoNum type="arabicPeriod"/>
            </a:pPr>
            <a:endParaRPr lang="en-US" sz="2000" b="1" dirty="0"/>
          </a:p>
          <a:p>
            <a:pPr marL="514350" indent="-514350">
              <a:buAutoNum type="arabicPeriod"/>
            </a:pPr>
            <a:r>
              <a:rPr lang="ru-RU" sz="2000" b="1" dirty="0">
                <a:latin typeface="CoFo Sans Medium" panose="020B0604020202020204"/>
              </a:rPr>
              <a:t>Построение метрики </a:t>
            </a:r>
            <a:r>
              <a:rPr lang="en-US" sz="2000" b="1" dirty="0"/>
              <a:t>ROC-AUC</a:t>
            </a:r>
            <a:endParaRPr lang="ru-RU" sz="2000" b="1" dirty="0">
              <a:latin typeface="CoFo Sans Medium" panose="020B0604020202020204"/>
            </a:endParaRPr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41BDB-545E-4A13-8354-7A3A365D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1" y="1508929"/>
            <a:ext cx="8460220" cy="804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62570-7879-4615-A758-AB5FC6B3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1" y="3026508"/>
            <a:ext cx="9042639" cy="804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3565C-37A3-44A5-919C-61C35DFE5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1" y="4357302"/>
            <a:ext cx="6516686" cy="8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021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284-92DD-47D3-9F50-871A76A1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CoFo Sans Medium" panose="020B0604020202020204"/>
              </a:rPr>
              <a:t>Проверка модели метрикой ROC-AUC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54828-1479-4AF9-84C3-DA625943DE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4" y="1264516"/>
            <a:ext cx="4563195" cy="3427557"/>
          </a:xfrm>
        </p:spPr>
        <p:txBody>
          <a:bodyPr>
            <a:noAutofit/>
          </a:bodyPr>
          <a:lstStyle/>
          <a:p>
            <a:r>
              <a:rPr lang="ru-RU" sz="4800" dirty="0">
                <a:latin typeface="CoFo Sans Medium" panose="020B0604020202020204"/>
              </a:rPr>
              <a:t>Предсказание вероятностей</a:t>
            </a:r>
            <a:endParaRPr lang="en-US" sz="4800" dirty="0"/>
          </a:p>
          <a:p>
            <a:r>
              <a:rPr lang="ru-RU" sz="4800" dirty="0">
                <a:latin typeface="CoFo Sans Medium" panose="020B0604020202020204"/>
              </a:rPr>
              <a:t>Построение </a:t>
            </a:r>
            <a:r>
              <a:rPr lang="en-US" sz="4800" dirty="0"/>
              <a:t>ROC </a:t>
            </a:r>
            <a:r>
              <a:rPr lang="ru-RU" sz="4800" dirty="0">
                <a:latin typeface="CoFo Sans Medium" panose="020B0604020202020204"/>
              </a:rPr>
              <a:t>кривой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2BA7B-367B-44C0-B293-8797CAF6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109" y="1089024"/>
            <a:ext cx="6401233" cy="4893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296AB-F07A-474E-BFA5-40A0319019A6}"/>
              </a:ext>
            </a:extLst>
          </p:cNvPr>
          <p:cNvSpPr txBox="1"/>
          <p:nvPr/>
        </p:nvSpPr>
        <p:spPr>
          <a:xfrm>
            <a:off x="3611419" y="5593484"/>
            <a:ext cx="412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AUC</a:t>
            </a:r>
            <a:r>
              <a:rPr lang="en-US" dirty="0">
                <a:solidFill>
                  <a:schemeClr val="bg1"/>
                </a:solidFill>
              </a:rPr>
              <a:t>: 0.883</a:t>
            </a:r>
            <a:endParaRPr lang="ru-RU" dirty="0">
              <a:solidFill>
                <a:schemeClr val="bg1"/>
              </a:solidFill>
              <a:latin typeface="CoFo Sans Medium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946937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358</Words>
  <Application>Microsoft Office PowerPoint</Application>
  <PresentationFormat>Широкоэкранный</PresentationFormat>
  <Paragraphs>85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CoFo Sans</vt:lpstr>
      <vt:lpstr>CoFo Sans Medium</vt:lpstr>
      <vt:lpstr>Consolas</vt:lpstr>
      <vt:lpstr>Times New Roman</vt:lpstr>
      <vt:lpstr>Office Theme</vt:lpstr>
      <vt:lpstr>Тема1</vt:lpstr>
      <vt:lpstr>Кейс  "Модель склонности клиента к приобретению машиноместа". Постановщик задачи Компания «Самолет» </vt:lpstr>
      <vt:lpstr>Цель</vt:lpstr>
      <vt:lpstr>Подход к решению бизнес задачи </vt:lpstr>
      <vt:lpstr>Анализ данных </vt:lpstr>
      <vt:lpstr>Анализ технического задания </vt:lpstr>
      <vt:lpstr>Обработка выделенных данных (Виктор)</vt:lpstr>
      <vt:lpstr>Обучение модели Градиентный бустниг (Виктор)</vt:lpstr>
      <vt:lpstr>Обучение LogisticRegression модели (Егор) </vt:lpstr>
      <vt:lpstr>Проверка модели метрикой ROC-AUC</vt:lpstr>
      <vt:lpstr> Подробно изложенный процесс моделирования </vt:lpstr>
      <vt:lpstr>Подготовка данных </vt:lpstr>
      <vt:lpstr>Презентация PowerPoint</vt:lpstr>
      <vt:lpstr>Создание и настройка модели</vt:lpstr>
      <vt:lpstr>Презентация PowerPoint</vt:lpstr>
      <vt:lpstr>Обучение модели</vt:lpstr>
      <vt:lpstr>Презентация PowerPoint</vt:lpstr>
      <vt:lpstr>Оценка модели</vt:lpstr>
      <vt:lpstr>Презентация PowerPoint</vt:lpstr>
      <vt:lpstr>Сохранение модели</vt:lpstr>
      <vt:lpstr>Презентация PowerPoint</vt:lpstr>
      <vt:lpstr>Полученные результаты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Кейс "Модель склонности клиента к приобретению машиноместа". Постановщик задачи Компания «Самолет» </dc:title>
  <dc:creator>Никита Кочкин</dc:creator>
  <cp:lastModifiedBy>Виктор</cp:lastModifiedBy>
  <cp:revision>11</cp:revision>
  <dcterms:created xsi:type="dcterms:W3CDTF">2024-12-14T22:42:26Z</dcterms:created>
  <dcterms:modified xsi:type="dcterms:W3CDTF">2024-12-15T20:19:05Z</dcterms:modified>
</cp:coreProperties>
</file>